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5" r:id="rId3"/>
    <p:sldId id="258" r:id="rId4"/>
    <p:sldId id="260" r:id="rId5"/>
    <p:sldId id="267" r:id="rId6"/>
    <p:sldId id="268" r:id="rId7"/>
    <p:sldId id="269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CB3CE-BF22-49EB-BC0D-A70026FC3A63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1D073-B3A0-4AFC-83A6-26EF30CC800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088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Tipos de triángulos y sus propiedades. El rectángulo, cuadrado y sus propiedades. Ángulos y sus propiedades.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1D073-B3A0-4AFC-83A6-26EF30CC8001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7164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02E032-A3F8-F499-9A5A-6B7676B657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2B74EE-E43F-1EF8-69A6-CDDA03E4A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592116-1692-049B-493B-0F10556D6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18C0F0-7583-3F2D-A0DC-C9565099C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7D1CA3-9236-922F-B527-DC6433D36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9143669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3CE3DF-236D-9222-CAD9-095E61CCB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9D4720-5225-E231-3763-96796E8424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5A9FE7-9F97-E11A-DE1D-BC3DF4BF1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A43D19-F311-3DF9-EDFE-2362D4AFA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9E32B7-3618-52AC-B0C8-AAECFC240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54820247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592D445-96EC-2E46-8AFA-EBF48CAD4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EABC089-9F2F-8D1F-8D05-350C1F89D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C9EDB0-4E03-0289-6FE6-B1A87F693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2257A1B-DE05-4ED5-CF62-3854BB55D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33145F-E974-4032-BE69-24CE79EF0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7638591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09DB2B-4DFD-88C8-902A-CEF48B313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E68062-101E-D786-855E-DE2F8DECE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9442BB-6B7B-2216-C4E6-F7ADD71C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029901-2F08-790E-1FDA-B09C1EB0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6381F0-D417-ABFD-D167-6A009D26C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22115757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D98C83-5732-A20A-E9CE-F0021B11E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8A0C52E-FC97-4A92-A4E2-EDE1576DE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03A2C9-7DB7-4145-A26A-88BBA45B4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6B6C67-15D0-F9B2-B10C-8DB1F9F5D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D628CF4-F78B-E2F9-CD17-BC3CF0B12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8753701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2D46E4-805E-C16B-BF29-2EA4A469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B58C85-D8BE-8144-213C-74DF91AEF0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CDE0F04-8460-423D-D4E0-971B264A97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325388-D1F3-33D1-3BB8-03C3A170D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F30F7DE-FC89-3661-BBE8-C82813D46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114C1FE-AF35-6DED-4F54-07D27F98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1020086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496291-3C71-0C74-5485-9390E6529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A3AA14-EB77-BBB7-08A0-A479C6852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C07A60-3F29-1E9D-47E9-6196A9781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1F607C3-71FA-F275-DFCA-4306BA79B7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AAE1371-3750-A968-5784-97018F98D6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91BB4C6-6B83-4F6D-9F14-BB55898DB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E853D66-5065-0E7D-92A6-B1B6045C9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3FDC98E-13FD-4A40-F54D-AB1413B5C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18625728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2DAE27-0F72-A01D-3C95-E69EF48AB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DA61B54-9DFC-7B01-5199-020B880BC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EC5AD11-8983-0A4B-C472-16434E939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03727C2-10C6-E310-4E94-F3C21ED90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4374931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B3E3C0D-0755-FEDE-03CB-60EEACFC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0105A21-1260-AF9C-FB83-8ACCE68B3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6C59D5C-87F7-D4B5-161C-43B0C492C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41821290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90EF2F-01B2-142B-35D9-9B1FF19C8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FAF823-67C6-2D9C-3021-5A17D2AF5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812167B-B53F-428F-7599-B7739E8AC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A15D94-A8A5-B0AA-1325-43F58C122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AA643E2-7862-9509-B80E-E3E16DB2A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7B5F984-D988-38D7-F426-78C304CFA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4849566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25E3A7-61CC-9412-199E-7DF45907C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AD71370-B25E-6BF0-C1E0-6FA2067FDD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9103425-6B57-E26A-55E1-038BFCDA9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BDDFFA6-4FB0-05D2-B7BC-131219FAB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25DD4F2-5E3F-F183-554C-6AD92D4EF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DB37795-F160-F491-D23E-D1FB66E3D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60833538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65E01B1-5DED-05B2-44A0-489CFA3C6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B904E87-25A8-50BA-A543-B9979813E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E92FAE-8B13-85BA-743D-64B901A815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E4FBE-E438-4C07-B613-1F9630E3616D}" type="datetimeFigureOut">
              <a:rPr lang="es-MX" smtClean="0"/>
              <a:t>30/01/2023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083AE1-1BA9-AAF8-7726-5A5D81782B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D06695-954E-B694-3AFC-9517B69D33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5921E-86BF-430B-A164-8E51E041154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1936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DDBA158-9607-1CE8-4523-D2011F94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058" y="2406446"/>
            <a:ext cx="10205884" cy="1848464"/>
          </a:xfrm>
        </p:spPr>
        <p:txBody>
          <a:bodyPr>
            <a:normAutofit/>
          </a:bodyPr>
          <a:lstStyle/>
          <a:p>
            <a:r>
              <a:rPr lang="es-MX" sz="10000" b="1" dirty="0">
                <a:latin typeface="Bahnschrift" panose="020B0502040204020203" pitchFamily="34" charset="0"/>
              </a:rPr>
              <a:t>Geometría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100A5FC-5FA8-BE04-ABD3-7497803CF746}"/>
              </a:ext>
            </a:extLst>
          </p:cNvPr>
          <p:cNvSpPr txBox="1"/>
          <p:nvPr/>
        </p:nvSpPr>
        <p:spPr>
          <a:xfrm>
            <a:off x="4680155" y="3777422"/>
            <a:ext cx="28316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dirty="0">
                <a:latin typeface="Century" panose="02040604050505020304" pitchFamily="18" charset="0"/>
              </a:rPr>
              <a:t>Figuras en el plano</a:t>
            </a:r>
          </a:p>
        </p:txBody>
      </p:sp>
    </p:spTree>
    <p:extLst>
      <p:ext uri="{BB962C8B-B14F-4D97-AF65-F5344CB8AC3E}">
        <p14:creationId xmlns:p14="http://schemas.microsoft.com/office/powerpoint/2010/main" val="4160277233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Euclides de Alexandria :: Matematica-life-style">
            <a:extLst>
              <a:ext uri="{FF2B5EF4-FFF2-40B4-BE49-F238E27FC236}">
                <a16:creationId xmlns:a16="http://schemas.microsoft.com/office/drawing/2014/main" id="{E1C55D2F-1387-7A19-480C-8216BC7E37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6911" l="2062" r="91753">
                        <a14:foregroundMark x1="23711" y1="81853" x2="32474" y2="49807"/>
                        <a14:foregroundMark x1="32474" y1="49807" x2="47423" y2="29344"/>
                        <a14:foregroundMark x1="47423" y1="29344" x2="48969" y2="16216"/>
                        <a14:foregroundMark x1="48969" y1="16216" x2="41753" y2="5405"/>
                        <a14:foregroundMark x1="37113" y1="3475" x2="43814" y2="386"/>
                        <a14:foregroundMark x1="8247" y1="50193" x2="5155" y2="74517"/>
                        <a14:foregroundMark x1="5155" y1="74517" x2="10825" y2="93050"/>
                        <a14:foregroundMark x1="10825" y1="93050" x2="55670" y2="90347"/>
                        <a14:foregroundMark x1="55670" y1="90347" x2="58247" y2="90734"/>
                        <a14:foregroundMark x1="2577" y1="43243" x2="2062" y2="77220"/>
                        <a14:foregroundMark x1="17010" y1="37066" x2="30928" y2="35907"/>
                        <a14:foregroundMark x1="30928" y1="35907" x2="34021" y2="31274"/>
                        <a14:foregroundMark x1="51546" y1="38610" x2="59278" y2="51737"/>
                        <a14:foregroundMark x1="31959" y1="30502" x2="34536" y2="28185"/>
                        <a14:foregroundMark x1="29381" y1="32819" x2="32474" y2="30888"/>
                        <a14:foregroundMark x1="56701" y1="54440" x2="56701" y2="54440"/>
                        <a14:foregroundMark x1="91237" y1="70270" x2="74742" y2="91120"/>
                        <a14:foregroundMark x1="74742" y1="91120" x2="54124" y2="96911"/>
                        <a14:foregroundMark x1="54124" y1="96911" x2="48454" y2="97297"/>
                        <a14:foregroundMark x1="90206" y1="97683" x2="91753" y2="78378"/>
                        <a14:foregroundMark x1="91753" y1="78378" x2="90206" y2="725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426244" y="1830524"/>
            <a:ext cx="3765755" cy="502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edazo de papel~ | Decorar hojas de cuaderno, Libreta de apuntes, Diseño de  pegatina">
            <a:extLst>
              <a:ext uri="{FF2B5EF4-FFF2-40B4-BE49-F238E27FC236}">
                <a16:creationId xmlns:a16="http://schemas.microsoft.com/office/drawing/2014/main" id="{807E5515-15D5-5ECC-8A54-74EC6119E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302" y="-1483284"/>
            <a:ext cx="7892192" cy="4830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DDBA158-9607-1CE8-4523-D2011F94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058" y="786580"/>
            <a:ext cx="10205884" cy="875071"/>
          </a:xfrm>
        </p:spPr>
        <p:txBody>
          <a:bodyPr>
            <a:normAutofit lnSpcReduction="10000"/>
          </a:bodyPr>
          <a:lstStyle/>
          <a:p>
            <a:pPr algn="l"/>
            <a:r>
              <a:rPr lang="es-MX" sz="6000" b="1" dirty="0">
                <a:latin typeface="Bahnschrift" panose="020B0502040204020203" pitchFamily="34" charset="0"/>
              </a:rPr>
              <a:t>Principios:</a:t>
            </a:r>
            <a:endParaRPr lang="es-MX" b="1" dirty="0">
              <a:latin typeface="Bahnschrift" panose="020B0502040204020203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5E45DEC-18E4-5FFB-B5BB-AA4E5B251139}"/>
              </a:ext>
            </a:extLst>
          </p:cNvPr>
          <p:cNvSpPr txBox="1"/>
          <p:nvPr/>
        </p:nvSpPr>
        <p:spPr>
          <a:xfrm>
            <a:off x="993058" y="1922787"/>
            <a:ext cx="26448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dirty="0">
                <a:latin typeface="Century" panose="02040604050505020304" pitchFamily="18" charset="0"/>
              </a:rPr>
              <a:t>Punto: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8B6E727-4E9E-D994-50F0-FA6C95D7C1D0}"/>
              </a:ext>
            </a:extLst>
          </p:cNvPr>
          <p:cNvSpPr txBox="1"/>
          <p:nvPr/>
        </p:nvSpPr>
        <p:spPr>
          <a:xfrm>
            <a:off x="7429299" y="642158"/>
            <a:ext cx="39138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600" dirty="0">
                <a:latin typeface="Century" panose="02040604050505020304" pitchFamily="18" charset="0"/>
              </a:rPr>
              <a:t>Se ocupa del estudio de las propiedades de las </a:t>
            </a:r>
            <a:r>
              <a:rPr lang="es-ES" sz="1600" i="1" dirty="0">
                <a:latin typeface="Century" panose="02040604050505020304" pitchFamily="18" charset="0"/>
              </a:rPr>
              <a:t>figuras</a:t>
            </a:r>
            <a:r>
              <a:rPr lang="es-ES" sz="1600" dirty="0">
                <a:latin typeface="Century" panose="02040604050505020304" pitchFamily="18" charset="0"/>
              </a:rPr>
              <a:t> en el </a:t>
            </a:r>
            <a:r>
              <a:rPr lang="es-ES" sz="1600" i="1" dirty="0">
                <a:latin typeface="Century" panose="02040604050505020304" pitchFamily="18" charset="0"/>
              </a:rPr>
              <a:t>plano</a:t>
            </a:r>
            <a:r>
              <a:rPr lang="es-ES" sz="1600" dirty="0">
                <a:latin typeface="Century" panose="02040604050505020304" pitchFamily="18" charset="0"/>
              </a:rPr>
              <a:t> o el </a:t>
            </a:r>
            <a:r>
              <a:rPr lang="es-ES" sz="1600" i="1" dirty="0">
                <a:latin typeface="Century" panose="02040604050505020304" pitchFamily="18" charset="0"/>
              </a:rPr>
              <a:t>espacio</a:t>
            </a:r>
            <a:r>
              <a:rPr lang="es-ES" sz="1600" dirty="0">
                <a:latin typeface="Century" panose="02040604050505020304" pitchFamily="18" charset="0"/>
              </a:rPr>
              <a:t>.</a:t>
            </a:r>
            <a:endParaRPr lang="es-MX" sz="1600" dirty="0"/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0544FEDD-2559-043E-1355-E4D3FB034240}"/>
              </a:ext>
            </a:extLst>
          </p:cNvPr>
          <p:cNvSpPr txBox="1">
            <a:spLocks/>
          </p:cNvSpPr>
          <p:nvPr/>
        </p:nvSpPr>
        <p:spPr>
          <a:xfrm>
            <a:off x="993058" y="790477"/>
            <a:ext cx="10205884" cy="8750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MX" sz="6000" b="1" dirty="0">
                <a:latin typeface="Bahnschrift" panose="020B0502040204020203" pitchFamily="34" charset="0"/>
              </a:rPr>
              <a:t>Principios:</a:t>
            </a:r>
            <a:endParaRPr lang="es-MX" b="1" dirty="0">
              <a:latin typeface="Bahnschrift" panose="020B0502040204020203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B76BCA1-040C-9CC2-0956-8105B29102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058" y="2375598"/>
            <a:ext cx="1415845" cy="155543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0DA05AB-60B8-9851-F148-3DCC0F35A0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9957" y="2314299"/>
            <a:ext cx="2823663" cy="1818034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7043A57D-57DE-F1A7-209C-11F48EA245F6}"/>
              </a:ext>
            </a:extLst>
          </p:cNvPr>
          <p:cNvSpPr txBox="1"/>
          <p:nvPr/>
        </p:nvSpPr>
        <p:spPr>
          <a:xfrm>
            <a:off x="3089958" y="1861487"/>
            <a:ext cx="26448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dirty="0">
                <a:latin typeface="Century" panose="02040604050505020304" pitchFamily="18" charset="0"/>
              </a:rPr>
              <a:t>Recta: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ECC9F79-F2BA-5886-6524-E3AF980911C0}"/>
              </a:ext>
            </a:extLst>
          </p:cNvPr>
          <p:cNvSpPr txBox="1"/>
          <p:nvPr/>
        </p:nvSpPr>
        <p:spPr>
          <a:xfrm>
            <a:off x="694370" y="4021096"/>
            <a:ext cx="2013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latin typeface="Century" panose="02040604050505020304" pitchFamily="18" charset="0"/>
              </a:rPr>
              <a:t>“</a:t>
            </a:r>
            <a:r>
              <a:rPr lang="es-MX" i="1" dirty="0">
                <a:latin typeface="Century" panose="02040604050505020304" pitchFamily="18" charset="0"/>
              </a:rPr>
              <a:t>Aquello que no tiene parte</a:t>
            </a:r>
            <a:r>
              <a:rPr lang="es-MX" dirty="0">
                <a:latin typeface="Century" panose="02040604050505020304" pitchFamily="18" charset="0"/>
              </a:rPr>
              <a:t>”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1895D9A-BAC5-5F6C-DDFF-99D4CEED9BE8}"/>
              </a:ext>
            </a:extLst>
          </p:cNvPr>
          <p:cNvSpPr txBox="1"/>
          <p:nvPr/>
        </p:nvSpPr>
        <p:spPr>
          <a:xfrm>
            <a:off x="2811679" y="4132333"/>
            <a:ext cx="3391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latin typeface="Century" panose="02040604050505020304" pitchFamily="18" charset="0"/>
              </a:rPr>
              <a:t>“</a:t>
            </a:r>
            <a:r>
              <a:rPr lang="es-MX" i="1" dirty="0">
                <a:latin typeface="Century" panose="02040604050505020304" pitchFamily="18" charset="0"/>
              </a:rPr>
              <a:t>Longitud sin ancho</a:t>
            </a:r>
            <a:r>
              <a:rPr lang="es-MX" dirty="0">
                <a:latin typeface="Century" panose="02040604050505020304" pitchFamily="18" charset="0"/>
              </a:rPr>
              <a:t>"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BA21CAE-008A-E742-0675-2AB74EF733C1}"/>
              </a:ext>
            </a:extLst>
          </p:cNvPr>
          <p:cNvSpPr txBox="1"/>
          <p:nvPr/>
        </p:nvSpPr>
        <p:spPr>
          <a:xfrm>
            <a:off x="6191898" y="2582454"/>
            <a:ext cx="26448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dirty="0">
                <a:latin typeface="Century" panose="02040604050505020304" pitchFamily="18" charset="0"/>
              </a:rPr>
              <a:t>Ángulo: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D8ABDD5A-F976-8C54-E0C1-5EF921F823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20441" y="3037157"/>
            <a:ext cx="2944901" cy="21665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1E3E8171-40CD-2A17-7125-D1474D831DFD}"/>
              </a:ext>
            </a:extLst>
          </p:cNvPr>
          <p:cNvSpPr txBox="1"/>
          <p:nvPr/>
        </p:nvSpPr>
        <p:spPr>
          <a:xfrm>
            <a:off x="2805861" y="4132333"/>
            <a:ext cx="3391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i="1" dirty="0">
                <a:latin typeface="Century" panose="02040604050505020304" pitchFamily="18" charset="0"/>
              </a:rPr>
              <a:t>“Longitud sin ancho"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D13EEC35-14D2-C6F1-3984-875B4BA3FEE9}"/>
              </a:ext>
            </a:extLst>
          </p:cNvPr>
          <p:cNvSpPr txBox="1"/>
          <p:nvPr/>
        </p:nvSpPr>
        <p:spPr>
          <a:xfrm>
            <a:off x="6314834" y="5276413"/>
            <a:ext cx="2111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latin typeface="Century" panose="02040604050505020304" pitchFamily="18" charset="0"/>
              </a:rPr>
              <a:t>“</a:t>
            </a:r>
            <a:r>
              <a:rPr lang="es-MX" i="1" dirty="0">
                <a:latin typeface="Century" panose="02040604050505020304" pitchFamily="18" charset="0"/>
              </a:rPr>
              <a:t>Inclinación entre dos líneas</a:t>
            </a:r>
            <a:r>
              <a:rPr lang="es-MX" dirty="0">
                <a:latin typeface="Century" panose="02040604050505020304" pitchFamily="18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411725047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DDBA158-9607-1CE8-4523-D2011F94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058" y="2504768"/>
            <a:ext cx="10205884" cy="1848464"/>
          </a:xfrm>
        </p:spPr>
        <p:txBody>
          <a:bodyPr>
            <a:normAutofit/>
          </a:bodyPr>
          <a:lstStyle/>
          <a:p>
            <a:r>
              <a:rPr lang="es-MX" sz="10000" b="1" dirty="0">
                <a:latin typeface="Bahnschrift" panose="020B0502040204020203" pitchFamily="34" charset="0"/>
              </a:rPr>
              <a:t>Problemas</a:t>
            </a:r>
          </a:p>
        </p:txBody>
      </p:sp>
    </p:spTree>
    <p:extLst>
      <p:ext uri="{BB962C8B-B14F-4D97-AF65-F5344CB8AC3E}">
        <p14:creationId xmlns:p14="http://schemas.microsoft.com/office/powerpoint/2010/main" val="4250673287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5E45DEC-18E4-5FFB-B5BB-AA4E5B251139}"/>
              </a:ext>
            </a:extLst>
          </p:cNvPr>
          <p:cNvSpPr txBox="1"/>
          <p:nvPr/>
        </p:nvSpPr>
        <p:spPr>
          <a:xfrm>
            <a:off x="1174955" y="934064"/>
            <a:ext cx="732994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000" b="1" dirty="0">
                <a:latin typeface="Century" panose="02040604050505020304" pitchFamily="18" charset="0"/>
              </a:rPr>
              <a:t>Problema 1: </a:t>
            </a:r>
            <a:r>
              <a:rPr lang="es-MX" sz="2000" dirty="0">
                <a:latin typeface="Century" panose="02040604050505020304" pitchFamily="18" charset="0"/>
              </a:rPr>
              <a:t>Un pedazo de papel con forma de hexágono regular, como el que se muestra, se dobla de manera que las tres esquinas marcadas se tocan en el centro del hexágono.</a:t>
            </a:r>
          </a:p>
          <a:p>
            <a:pPr algn="just"/>
            <a:r>
              <a:rPr lang="es-MX" sz="2000" dirty="0">
                <a:latin typeface="Century" panose="02040604050505020304" pitchFamily="18" charset="0"/>
              </a:rPr>
              <a:t>¿Qué figura se obtiene?</a:t>
            </a:r>
          </a:p>
          <a:p>
            <a:pPr algn="just"/>
            <a:endParaRPr lang="es-MX" sz="2000" b="1" dirty="0">
              <a:latin typeface="Century" panose="02040604050505020304" pitchFamily="18" charset="0"/>
            </a:endParaRPr>
          </a:p>
          <a:p>
            <a:pPr algn="just"/>
            <a:r>
              <a:rPr lang="es-MX" sz="2000" b="1" dirty="0">
                <a:latin typeface="Century" panose="02040604050505020304" pitchFamily="18" charset="0"/>
              </a:rPr>
              <a:t>Problema 2: </a:t>
            </a:r>
            <a:r>
              <a:rPr lang="es-MX" sz="2000" dirty="0">
                <a:latin typeface="Century" panose="02040604050505020304" pitchFamily="18" charset="0"/>
              </a:rPr>
              <a:t>Con palitos de madera y bolitas de plastilina se construyó una figura formada por cuatro cubos (en la figura se muestra solo la parte del frente, el cubo que falta está pegado a los tres que se muestran). ¿Cuántas bolitas de plastilina se utilizaron?</a:t>
            </a:r>
          </a:p>
          <a:p>
            <a:pPr algn="just"/>
            <a:endParaRPr lang="es-MX" sz="2000" dirty="0">
              <a:latin typeface="Century" panose="02040604050505020304" pitchFamily="18" charset="0"/>
            </a:endParaRPr>
          </a:p>
          <a:p>
            <a:pPr algn="just"/>
            <a:r>
              <a:rPr lang="es-ES" sz="2000" b="1" dirty="0">
                <a:latin typeface="Century" panose="02040604050505020304" pitchFamily="18" charset="0"/>
              </a:rPr>
              <a:t>Problema 3:</a:t>
            </a:r>
            <a:r>
              <a:rPr lang="es-ES" sz="2000" dirty="0">
                <a:latin typeface="Century" panose="02040604050505020304" pitchFamily="18" charset="0"/>
              </a:rPr>
              <a:t> ¿Cuál es el perímetro de la estrella si se sabe que está formada por cuatro círculos iguales de radio 5 cm, un cuadrado y cuatro triángulos equiláteros?</a:t>
            </a:r>
            <a:endParaRPr lang="es-MX" sz="2000" dirty="0">
              <a:latin typeface="Century" panose="02040604050505020304" pitchFamily="18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63E67A9-6C1B-3CCC-AB16-5EF17E6786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43" r="14821"/>
          <a:stretch/>
        </p:blipFill>
        <p:spPr>
          <a:xfrm>
            <a:off x="9212208" y="2241932"/>
            <a:ext cx="2097773" cy="207917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6C327BD-C64D-6433-FE78-CEC71CF6DB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562" y="4170146"/>
            <a:ext cx="2327582" cy="2330245"/>
          </a:xfrm>
          <a:prstGeom prst="rect">
            <a:avLst/>
          </a:prstGeom>
          <a:noFill/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BBB58144-7A53-4378-2AD8-8372C3A01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2913" y="733325"/>
            <a:ext cx="1524132" cy="143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29576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F5F0AF4A-5A38-D220-99B7-47EC682F46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01" r="16647"/>
          <a:stretch/>
        </p:blipFill>
        <p:spPr>
          <a:xfrm>
            <a:off x="9471254" y="565611"/>
            <a:ext cx="1663775" cy="180410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25E45DEC-18E4-5FFB-B5BB-AA4E5B251139}"/>
                  </a:ext>
                </a:extLst>
              </p:cNvPr>
              <p:cNvSpPr txBox="1"/>
              <p:nvPr/>
            </p:nvSpPr>
            <p:spPr>
              <a:xfrm>
                <a:off x="1174955" y="934064"/>
                <a:ext cx="7329948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s-MX" sz="2400" b="1" dirty="0">
                    <a:latin typeface="Century" panose="02040604050505020304" pitchFamily="18" charset="0"/>
                  </a:rPr>
                  <a:t>Problema 4: </a:t>
                </a:r>
                <a:r>
                  <a:rPr lang="es-MX" sz="2400" dirty="0">
                    <a:latin typeface="Century" panose="02040604050505020304" pitchFamily="18" charset="0"/>
                  </a:rPr>
                  <a:t>La región sombreada tiene un vértice en el centro del pentágono. ¿Qué porcentaje del pentágono está sombreado?</a:t>
                </a:r>
              </a:p>
              <a:p>
                <a:pPr algn="just"/>
                <a:endParaRPr lang="es-MX" sz="2400" b="1" dirty="0">
                  <a:latin typeface="Century" panose="02040604050505020304" pitchFamily="18" charset="0"/>
                </a:endParaRPr>
              </a:p>
              <a:p>
                <a:pPr algn="just"/>
                <a:r>
                  <a:rPr lang="es-MX" sz="2400" b="1" dirty="0">
                    <a:latin typeface="Century" panose="02040604050505020304" pitchFamily="18" charset="0"/>
                  </a:rPr>
                  <a:t>Problema 5: </a:t>
                </a:r>
                <a:r>
                  <a:rPr lang="es-MX" sz="2400" dirty="0">
                    <a:latin typeface="Century" panose="02040604050505020304" pitchFamily="18" charset="0"/>
                  </a:rPr>
                  <a:t>En la figura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𝐴𝐵𝐶𝐷</m:t>
                    </m:r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𝐴𝐸𝐺𝐻</m:t>
                    </m:r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 son cuadrados. Si el área de ABCD es de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81 </m:t>
                    </m:r>
                    <m:sSup>
                      <m:sSupPr>
                        <m:ctrlPr>
                          <a:rPr lang="es-MX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MX" sz="2400" b="0" i="1" smtClean="0">
                            <a:latin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es-MX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 y el área del rectángulo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𝐵𝐸𝐹𝐶</m:t>
                    </m:r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 es de </a:t>
                </a:r>
                <a14:m>
                  <m:oMath xmlns:m="http://schemas.openxmlformats.org/officeDocument/2006/math">
                    <m:r>
                      <a:rPr lang="es-MX" sz="2400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s-MX" sz="2400" i="1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s-MX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MX" sz="2400" i="1">
                            <a:latin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es-MX" sz="2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, ¿cuánto vale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𝐴𝐸</m:t>
                    </m:r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?</a:t>
                </a:r>
              </a:p>
            </p:txBody>
          </p:sp>
        </mc:Choice>
        <mc:Fallback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25E45DEC-18E4-5FFB-B5BB-AA4E5B2511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955" y="934064"/>
                <a:ext cx="7329948" cy="3046988"/>
              </a:xfrm>
              <a:prstGeom prst="rect">
                <a:avLst/>
              </a:prstGeom>
              <a:blipFill>
                <a:blip r:embed="rId3"/>
                <a:stretch>
                  <a:fillRect l="-1331" t="-1600" r="-1248" b="-360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Imagen 12">
            <a:extLst>
              <a:ext uri="{FF2B5EF4-FFF2-40B4-BE49-F238E27FC236}">
                <a16:creationId xmlns:a16="http://schemas.microsoft.com/office/drawing/2014/main" id="{D5185B8C-8630-278D-7B11-AA1664EC15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09" t="17061" r="8288" b="20431"/>
          <a:stretch/>
        </p:blipFill>
        <p:spPr>
          <a:xfrm>
            <a:off x="6469630" y="4113298"/>
            <a:ext cx="4456802" cy="255679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6EBCA18F-557D-FEDB-0E46-CFADF8B45A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097" t="17921" r="26237" b="21147"/>
          <a:stretch/>
        </p:blipFill>
        <p:spPr>
          <a:xfrm>
            <a:off x="9189296" y="2280159"/>
            <a:ext cx="2225955" cy="217979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4783963D-024C-6207-2AEC-3903C0C72485}"/>
                  </a:ext>
                </a:extLst>
              </p:cNvPr>
              <p:cNvSpPr txBox="1"/>
              <p:nvPr/>
            </p:nvSpPr>
            <p:spPr>
              <a:xfrm>
                <a:off x="1174955" y="4247987"/>
                <a:ext cx="4989871" cy="19389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s-ES" sz="2400" b="1" dirty="0">
                    <a:latin typeface="Century" panose="02040604050505020304" pitchFamily="18" charset="0"/>
                  </a:rPr>
                  <a:t>Problema 6: </a:t>
                </a:r>
                <a:r>
                  <a:rPr lang="es-ES" sz="2400" dirty="0">
                    <a:latin typeface="Century" panose="02040604050505020304" pitchFamily="18" charset="0"/>
                  </a:rPr>
                  <a:t>En la figura se muestran 6 cuadrados. Sabiendo que el segmento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𝐴𝐵</m:t>
                    </m:r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 mide 24, ¿cuál es la suma de los perímetros de los 6 cuadrados?</a:t>
                </a:r>
              </a:p>
            </p:txBody>
          </p:sp>
        </mc:Choice>
        <mc:Fallback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4783963D-024C-6207-2AEC-3903C0C724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955" y="4247987"/>
                <a:ext cx="4989871" cy="1938992"/>
              </a:xfrm>
              <a:prstGeom prst="rect">
                <a:avLst/>
              </a:prstGeom>
              <a:blipFill>
                <a:blip r:embed="rId6"/>
                <a:stretch>
                  <a:fillRect l="-1956" t="-2516" r="-1956" b="-6289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8820332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25E45DEC-18E4-5FFB-B5BB-AA4E5B251139}"/>
                  </a:ext>
                </a:extLst>
              </p:cNvPr>
              <p:cNvSpPr txBox="1"/>
              <p:nvPr/>
            </p:nvSpPr>
            <p:spPr>
              <a:xfrm>
                <a:off x="1174955" y="934064"/>
                <a:ext cx="7329948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s-MX" sz="2400" b="1" dirty="0">
                    <a:latin typeface="Century" panose="02040604050505020304" pitchFamily="18" charset="0"/>
                  </a:rPr>
                  <a:t>Problema 7: </a:t>
                </a:r>
                <a:r>
                  <a:rPr lang="es-ES" sz="2400" dirty="0">
                    <a:latin typeface="Century" panose="02040604050505020304" pitchFamily="18" charset="0"/>
                  </a:rPr>
                  <a:t>Sobre los lados de un cuadrado de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16 </m:t>
                    </m:r>
                    <m:sSup>
                      <m:sSupPr>
                        <m:ctrlPr>
                          <a:rPr lang="es-MX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MX" sz="2400" b="0" i="1" smtClean="0">
                            <a:latin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es-MX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 se han colocado cuatro triángulos rectángulos isósceles idénticos. Calcule en centímetros el perímetro de la figura.</a:t>
                </a:r>
              </a:p>
              <a:p>
                <a:pPr algn="just"/>
                <a:endParaRPr lang="es-ES" sz="2400" dirty="0">
                  <a:latin typeface="Century" panose="02040604050505020304" pitchFamily="18" charset="0"/>
                </a:endParaRPr>
              </a:p>
              <a:p>
                <a:pPr algn="just"/>
                <a:r>
                  <a:rPr lang="es-ES" sz="2400" b="1" dirty="0">
                    <a:latin typeface="Century" panose="02040604050505020304" pitchFamily="18" charset="0"/>
                  </a:rPr>
                  <a:t>Problema 8: </a:t>
                </a:r>
                <a:r>
                  <a:rPr lang="es-ES" sz="2400" dirty="0">
                    <a:latin typeface="Century" panose="02040604050505020304" pitchFamily="18" charset="0"/>
                  </a:rPr>
                  <a:t>Si la figura está construida a partir de un pentágono regular, ¿cuánto mide el ángulo que se muestra?</a:t>
                </a:r>
              </a:p>
            </p:txBody>
          </p:sp>
        </mc:Choice>
        <mc:Fallback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25E45DEC-18E4-5FFB-B5BB-AA4E5B2511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955" y="934064"/>
                <a:ext cx="7329948" cy="3046988"/>
              </a:xfrm>
              <a:prstGeom prst="rect">
                <a:avLst/>
              </a:prstGeom>
              <a:blipFill>
                <a:blip r:embed="rId2"/>
                <a:stretch>
                  <a:fillRect l="-1331" t="-1600" r="-1248" b="-360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>
            <a:extLst>
              <a:ext uri="{FF2B5EF4-FFF2-40B4-BE49-F238E27FC236}">
                <a16:creationId xmlns:a16="http://schemas.microsoft.com/office/drawing/2014/main" id="{A0F2770F-B482-28AE-8D66-23839B026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5261" y="580242"/>
            <a:ext cx="2121500" cy="211857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C481128-D702-4D37-9421-58821F6CD34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9832" y="2698815"/>
            <a:ext cx="2023574" cy="1893978"/>
          </a:xfrm>
          <a:prstGeom prst="rect">
            <a:avLst/>
          </a:prstGeom>
          <a:noFill/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BDA39CC2-C878-7B87-79A6-57E36152C1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961" t="17205" r="20652" b="10824"/>
          <a:stretch/>
        </p:blipFill>
        <p:spPr>
          <a:xfrm>
            <a:off x="6975209" y="3981052"/>
            <a:ext cx="2524623" cy="265138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31FB7A5F-835F-FA5D-388A-8E0282032263}"/>
                  </a:ext>
                </a:extLst>
              </p:cNvPr>
              <p:cNvSpPr txBox="1"/>
              <p:nvPr/>
            </p:nvSpPr>
            <p:spPr>
              <a:xfrm>
                <a:off x="1174955" y="4218490"/>
                <a:ext cx="5363497" cy="156966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s-ES" sz="2400" b="1" dirty="0">
                    <a:latin typeface="Century" panose="02040604050505020304" pitchFamily="18" charset="0"/>
                  </a:rPr>
                  <a:t>Problema 9: </a:t>
                </a:r>
                <a:r>
                  <a:rPr lang="es-ES" sz="2400" dirty="0">
                    <a:latin typeface="Century" panose="02040604050505020304" pitchFamily="18" charset="0"/>
                  </a:rPr>
                  <a:t>En la figura,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𝐴𝐵𝐶𝐷</m:t>
                    </m:r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 y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𝐸𝐹𝐺𝐻</m:t>
                    </m:r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 son dos cuadrados iguales. El área de la región sombreada es 1. ¿Cuál es el área del cuadrado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𝐴𝐵𝐶𝐷</m:t>
                    </m:r>
                  </m:oMath>
                </a14:m>
                <a:r>
                  <a:rPr lang="es-ES" sz="2400" dirty="0">
                    <a:latin typeface="Century" panose="02040604050505020304" pitchFamily="18" charset="0"/>
                  </a:rPr>
                  <a:t>?</a:t>
                </a:r>
              </a:p>
            </p:txBody>
          </p:sp>
        </mc:Choice>
        <mc:Fallback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31FB7A5F-835F-FA5D-388A-8E02820322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955" y="4218490"/>
                <a:ext cx="5363497" cy="1569660"/>
              </a:xfrm>
              <a:prstGeom prst="rect">
                <a:avLst/>
              </a:prstGeom>
              <a:blipFill>
                <a:blip r:embed="rId6"/>
                <a:stretch>
                  <a:fillRect l="-1818" t="-3113" r="-1705" b="-817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49577377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25E45DEC-18E4-5FFB-B5BB-AA4E5B251139}"/>
                  </a:ext>
                </a:extLst>
              </p:cNvPr>
              <p:cNvSpPr txBox="1"/>
              <p:nvPr/>
            </p:nvSpPr>
            <p:spPr>
              <a:xfrm>
                <a:off x="1174955" y="977487"/>
                <a:ext cx="7329948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s-MX" sz="2400" b="1" dirty="0">
                    <a:latin typeface="Century" panose="02040604050505020304" pitchFamily="18" charset="0"/>
                  </a:rPr>
                  <a:t>Problema 10: </a:t>
                </a:r>
                <a:r>
                  <a:rPr lang="es-MX" sz="2400" dirty="0">
                    <a:latin typeface="Century" panose="02040604050505020304" pitchFamily="18" charset="0"/>
                  </a:rPr>
                  <a:t>En la figura se muestra un cuadrilátero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𝐴𝐵𝐶𝐷</m:t>
                    </m:r>
                  </m:oMath>
                </a14:m>
                <a:r>
                  <a:rPr lang="es-MX" sz="2400" dirty="0">
                    <a:latin typeface="Century" panose="02040604050505020304" pitchFamily="18" charset="0"/>
                  </a:rPr>
                  <a:t>. Si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𝐵𝐶</m:t>
                    </m:r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𝐴𝐷</m:t>
                    </m:r>
                  </m:oMath>
                </a14:m>
                <a:r>
                  <a:rPr lang="es-MX" sz="2400" dirty="0">
                    <a:latin typeface="Century" panose="02040604050505020304" pitchFamily="18" charset="0"/>
                  </a:rPr>
                  <a:t>, ¿cuánto mide el ángulo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𝐴𝐷𝐶</m:t>
                    </m:r>
                  </m:oMath>
                </a14:m>
                <a:r>
                  <a:rPr lang="es-MX" sz="2400" dirty="0">
                    <a:latin typeface="Century" panose="02040604050505020304" pitchFamily="18" charset="0"/>
                  </a:rPr>
                  <a:t>?</a:t>
                </a:r>
              </a:p>
              <a:p>
                <a:pPr algn="just"/>
                <a:endParaRPr lang="es-MX" sz="2400" b="1" dirty="0">
                  <a:latin typeface="Century" panose="02040604050505020304" pitchFamily="18" charset="0"/>
                </a:endParaRPr>
              </a:p>
              <a:p>
                <a:pPr algn="just"/>
                <a:r>
                  <a:rPr lang="es-MX" sz="2400" b="1" dirty="0">
                    <a:latin typeface="Century" panose="02040604050505020304" pitchFamily="18" charset="0"/>
                  </a:rPr>
                  <a:t>Problema 11: </a:t>
                </a:r>
                <a:r>
                  <a:rPr lang="es-MX" sz="2400" dirty="0">
                    <a:latin typeface="Century" panose="02040604050505020304" pitchFamily="18" charset="0"/>
                  </a:rPr>
                  <a:t>En la figura,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𝐴𝐵𝐶𝐷</m:t>
                    </m:r>
                  </m:oMath>
                </a14:m>
                <a:r>
                  <a:rPr lang="es-MX" sz="2400" dirty="0">
                    <a:latin typeface="Century" panose="02040604050505020304" pitchFamily="18" charset="0"/>
                  </a:rPr>
                  <a:t> es un cuadrado y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𝑂𝐵𝐶</m:t>
                    </m:r>
                  </m:oMath>
                </a14:m>
                <a:r>
                  <a:rPr lang="es-MX" sz="2400" dirty="0">
                    <a:latin typeface="Century" panose="02040604050505020304" pitchFamily="18" charset="0"/>
                  </a:rPr>
                  <a:t> es un triángulo equilátero. ¿Cuánto mide </a:t>
                </a:r>
                <a14:m>
                  <m:oMath xmlns:m="http://schemas.openxmlformats.org/officeDocument/2006/math">
                    <m:r>
                      <a:rPr lang="es-MX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∠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𝑂𝐴𝐶</m:t>
                    </m:r>
                  </m:oMath>
                </a14:m>
                <a:r>
                  <a:rPr lang="es-MX" sz="2400" dirty="0">
                    <a:latin typeface="Century" panose="02040604050505020304" pitchFamily="18" charset="0"/>
                  </a:rPr>
                  <a:t>?</a:t>
                </a:r>
              </a:p>
            </p:txBody>
          </p:sp>
        </mc:Choice>
        <mc:Fallback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25E45DEC-18E4-5FFB-B5BB-AA4E5B2511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955" y="977487"/>
                <a:ext cx="7329948" cy="2677656"/>
              </a:xfrm>
              <a:prstGeom prst="rect">
                <a:avLst/>
              </a:prstGeom>
              <a:blipFill>
                <a:blip r:embed="rId2"/>
                <a:stretch>
                  <a:fillRect l="-1331" t="-1818" r="-1248" b="-409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agen 2">
            <a:extLst>
              <a:ext uri="{FF2B5EF4-FFF2-40B4-BE49-F238E27FC236}">
                <a16:creationId xmlns:a16="http://schemas.microsoft.com/office/drawing/2014/main" id="{7323DDCA-3BE6-015A-35B1-0922557172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96" t="27545" r="21614" b="11737"/>
          <a:stretch/>
        </p:blipFill>
        <p:spPr>
          <a:xfrm>
            <a:off x="8651880" y="255638"/>
            <a:ext cx="3254986" cy="219259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601D8A2-012C-FCB0-C0AC-65CE125FBC47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>
            <a:off x="5899354" y="4273612"/>
            <a:ext cx="3812456" cy="238509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9EF94ECE-F668-B22D-E115-4EC7578411E8}"/>
                  </a:ext>
                </a:extLst>
              </p:cNvPr>
              <p:cNvSpPr txBox="1"/>
              <p:nvPr/>
            </p:nvSpPr>
            <p:spPr>
              <a:xfrm>
                <a:off x="1174954" y="3839809"/>
                <a:ext cx="4783393" cy="23083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s-ES" sz="2400" b="1" dirty="0">
                    <a:latin typeface="Century" panose="02040604050505020304" pitchFamily="18" charset="0"/>
                  </a:rPr>
                  <a:t>Problema 12: </a:t>
                </a:r>
                <a:r>
                  <a:rPr lang="es-ES" sz="2400" dirty="0">
                    <a:latin typeface="Century" panose="02040604050505020304" pitchFamily="18" charset="0"/>
                  </a:rPr>
                  <a:t>Prolongamos cada lado de un rectángulo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𝐴𝐵𝐶𝐷</m:t>
                    </m:r>
                  </m:oMath>
                </a14:m>
                <a:r>
                  <a:rPr lang="es-MX" sz="2400" dirty="0">
                    <a:latin typeface="Century" panose="02040604050505020304" pitchFamily="18" charset="0"/>
                  </a:rPr>
                  <a:t> al doble de su longitud, como se ve en la figura. El área del rectángulo </a:t>
                </a:r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𝐴𝐵𝐶𝐷</m:t>
                    </m:r>
                  </m:oMath>
                </a14:m>
                <a:r>
                  <a:rPr lang="es-MX" sz="2400" dirty="0">
                    <a:latin typeface="Century" panose="02040604050505020304" pitchFamily="18" charset="0"/>
                  </a:rPr>
                  <a:t> es 1. ¿Cuál es el área de la figura obtenida?</a:t>
                </a:r>
              </a:p>
            </p:txBody>
          </p:sp>
        </mc:Choice>
        <mc:Fallback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9EF94ECE-F668-B22D-E115-4EC7578411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954" y="3839809"/>
                <a:ext cx="4783393" cy="2308324"/>
              </a:xfrm>
              <a:prstGeom prst="rect">
                <a:avLst/>
              </a:prstGeom>
              <a:blipFill>
                <a:blip r:embed="rId5"/>
                <a:stretch>
                  <a:fillRect l="-2041" t="-2111" r="-1913" b="-5013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n 4">
            <a:extLst>
              <a:ext uri="{FF2B5EF4-FFF2-40B4-BE49-F238E27FC236}">
                <a16:creationId xmlns:a16="http://schemas.microsoft.com/office/drawing/2014/main" id="{09718A01-96C6-35AB-A0FF-D6EF406A497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134" t="24086" r="24629" b="13620"/>
          <a:stretch/>
        </p:blipFill>
        <p:spPr>
          <a:xfrm>
            <a:off x="9142917" y="2448233"/>
            <a:ext cx="2489727" cy="236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334480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472</Words>
  <Application>Microsoft Office PowerPoint</Application>
  <PresentationFormat>Panorámica</PresentationFormat>
  <Paragraphs>33</Paragraphs>
  <Slides>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Arial</vt:lpstr>
      <vt:lpstr>Bahnschrift</vt:lpstr>
      <vt:lpstr>Calibri</vt:lpstr>
      <vt:lpstr>Calibri Light</vt:lpstr>
      <vt:lpstr>Cambria Math</vt:lpstr>
      <vt:lpstr>Century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José de Jesús Hernández Beltrán</dc:creator>
  <cp:lastModifiedBy>Juan José de Jesús Hernández Beltrán</cp:lastModifiedBy>
  <cp:revision>11</cp:revision>
  <dcterms:created xsi:type="dcterms:W3CDTF">2023-01-19T23:47:13Z</dcterms:created>
  <dcterms:modified xsi:type="dcterms:W3CDTF">2023-01-30T16:24:36Z</dcterms:modified>
</cp:coreProperties>
</file>

<file path=docProps/thumbnail.jpeg>
</file>